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4.jpeg" ContentType="image/jpeg"/>
  <Override PartName="/ppt/media/image20.png" ContentType="image/png"/>
  <Override PartName="/ppt/media/image19.png" ContentType="image/png"/>
  <Override PartName="/ppt/media/image22.jpeg" ContentType="image/jpeg"/>
  <Override PartName="/ppt/media/image15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23.jpeg" ContentType="image/jpeg"/>
  <Override PartName="/ppt/media/image21.jpeg" ContentType="image/jpeg"/>
  <Override PartName="/ppt/media/image13.png" ContentType="image/png"/>
  <Override PartName="/ppt/media/image12.png" ContentType="image/png"/>
  <Override PartName="/ppt/media/image10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9.gif" ContentType="image/gif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467CF52-4DF7-42CE-8308-8B8DFCCDA0D8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85FEA4B-C0DA-439A-9B8A-6CB7C59BC47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en-US">
                <a:latin typeface="Arial"/>
              </a:rPr>
              <a:t>Taken from http://www.vogella.com/tutorials/JUnit/article.html</a:t>
            </a:r>
            <a:endParaRPr/>
          </a:p>
          <a:p>
            <a:endParaRPr/>
          </a:p>
        </p:txBody>
      </p:sp>
      <p:sp>
        <p:nvSpPr>
          <p:cNvPr id="24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01C09878-90E3-4E49-A40C-84E917028B8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en-US">
                <a:latin typeface="Arial"/>
              </a:rPr>
              <a:t>Taken from http://www.vogella.com/tutorials/JUnit/article.html</a:t>
            </a:r>
            <a:endParaRPr/>
          </a:p>
          <a:p>
            <a:endParaRPr/>
          </a:p>
        </p:txBody>
      </p:sp>
      <p:sp>
        <p:nvSpPr>
          <p:cNvPr id="24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284DCBDC-D5F7-4E5D-AC15-46CAC114417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3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C493ED1C-700B-43EB-BB7E-E1CA58979FD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3ED4855-CE28-4130-A650-46E4AA95C3C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F06703F-38EB-43F3-92A0-F8FB33D1C82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D30FA54-26BC-4A21-A199-1B818A4286EB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 "/>
            </a:pPr>
            <a:r>
              <a:rPr i="1" lang="en-US" sz="2000">
                <a:solidFill>
                  <a:srgbClr val="262626"/>
                </a:solidFill>
                <a:latin typeface="Calibri Light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 "/>
            </a:pPr>
            <a:r>
              <a:rPr lang="en-US">
                <a:solidFill>
                  <a:srgbClr val="262626"/>
                </a:solidFill>
                <a:latin typeface="Calibri Light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 "/>
            </a:pPr>
            <a:r>
              <a:rPr lang="en-US">
                <a:solidFill>
                  <a:srgbClr val="262626"/>
                </a:solidFill>
                <a:latin typeface="Calibri Light"/>
              </a:rPr>
              <a:t>Fifth level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685800" y="6412320"/>
            <a:ext cx="4114440" cy="2282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950">
                <a:solidFill>
                  <a:srgbClr val="000000"/>
                </a:solidFill>
                <a:latin typeface="Calibri Light"/>
              </a:rPr>
              <a:t>10/24/15</a:t>
            </a: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685800" y="6554520"/>
            <a:ext cx="5028840" cy="2282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8763840" y="5876280"/>
            <a:ext cx="2925720" cy="139680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C1F61FF4-51F4-4E10-81AD-94D13437359C}" type="slidenum">
              <a:rPr lang="en-US" sz="10300">
                <a:solidFill>
                  <a:srgbClr val="50b4c8"/>
                </a:solidFill>
                <a:latin typeface="Calibri Light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620120" y="0"/>
            <a:ext cx="4571640" cy="685764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8261280" y="542160"/>
            <a:ext cx="3382920" cy="191988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62120" y="762120"/>
            <a:ext cx="6095520" cy="45716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 "/>
            </a:pPr>
            <a:r>
              <a:rPr lang="en-US" sz="2800">
                <a:solidFill>
                  <a:srgbClr val="262626"/>
                </a:solidFill>
                <a:latin typeface="Calibri Light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 "/>
            </a:pPr>
            <a:r>
              <a:rPr i="1" lang="en-US" sz="2400">
                <a:solidFill>
                  <a:srgbClr val="262626"/>
                </a:solidFill>
                <a:latin typeface="Calibri Light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 "/>
            </a:pPr>
            <a:r>
              <a:rPr lang="en-US" sz="2000">
                <a:solidFill>
                  <a:srgbClr val="262626"/>
                </a:solidFill>
                <a:latin typeface="Calibri Light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 "/>
            </a:pPr>
            <a:r>
              <a:rPr lang="en-US" sz="2000">
                <a:solidFill>
                  <a:srgbClr val="262626"/>
                </a:solidFill>
                <a:latin typeface="Calibri Light"/>
              </a:rPr>
              <a:t>Fifth level</a:t>
            </a:r>
            <a:endParaRPr/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276040" y="2511720"/>
            <a:ext cx="3398040" cy="312660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en-US">
                <a:solidFill>
                  <a:srgbClr val="262626"/>
                </a:solidFill>
                <a:latin typeface="Calibri Ligh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solidFill>
                  <a:srgbClr val="262626"/>
                </a:solidFill>
                <a:latin typeface="Calibri Ligh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solidFill>
                  <a:srgbClr val="262626"/>
                </a:solidFill>
                <a:latin typeface="Calibri Ligh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solidFill>
                  <a:srgbClr val="262626"/>
                </a:solidFill>
                <a:latin typeface="Calibri Ligh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solidFill>
                  <a:srgbClr val="262626"/>
                </a:solidFill>
                <a:latin typeface="Calibri Ligh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solidFill>
                  <a:srgbClr val="262626"/>
                </a:solidFill>
                <a:latin typeface="Calibri Light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262626"/>
                </a:solidFill>
                <a:latin typeface="Calibri Light"/>
              </a:rPr>
              <a:t>Seventh Outline LevelClick to edit Master text styles</a:t>
            </a:r>
            <a:endParaRPr/>
          </a:p>
        </p:txBody>
      </p:sp>
      <p:sp>
        <p:nvSpPr>
          <p:cNvPr id="116" name="PlaceHolder 5"/>
          <p:cNvSpPr>
            <a:spLocks noGrp="1"/>
          </p:cNvSpPr>
          <p:nvPr>
            <p:ph type="dt"/>
          </p:nvPr>
        </p:nvSpPr>
        <p:spPr>
          <a:xfrm>
            <a:off x="685800" y="6412320"/>
            <a:ext cx="4114440" cy="2282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950">
                <a:solidFill>
                  <a:srgbClr val="000000"/>
                </a:solidFill>
                <a:latin typeface="Calibri Light"/>
              </a:rPr>
              <a:t>10/24/15</a:t>
            </a:r>
            <a:endParaRPr/>
          </a:p>
        </p:txBody>
      </p:sp>
      <p:sp>
        <p:nvSpPr>
          <p:cNvPr id="117" name="PlaceHolder 6"/>
          <p:cNvSpPr>
            <a:spLocks noGrp="1"/>
          </p:cNvSpPr>
          <p:nvPr>
            <p:ph type="ftr"/>
          </p:nvPr>
        </p:nvSpPr>
        <p:spPr>
          <a:xfrm>
            <a:off x="685800" y="6554520"/>
            <a:ext cx="5028840" cy="2282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18" name="PlaceHolder 7"/>
          <p:cNvSpPr>
            <a:spLocks noGrp="1"/>
          </p:cNvSpPr>
          <p:nvPr>
            <p:ph type="sldNum"/>
          </p:nvPr>
        </p:nvSpPr>
        <p:spPr>
          <a:xfrm>
            <a:off x="8763840" y="5876280"/>
            <a:ext cx="2925720" cy="13968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6D3145DD-EC2E-405B-8B73-A4FCEA700C72}" type="slidenum">
              <a:rPr lang="en-US" sz="10300">
                <a:solidFill>
                  <a:srgbClr val="ffffff"/>
                </a:solidFill>
                <a:latin typeface="Calibri Light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03360" y="770400"/>
            <a:ext cx="10781640" cy="33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0000"/>
              </a:lnSpc>
            </a:pPr>
            <a:r>
              <a:rPr lang="en-US" sz="8800">
                <a:solidFill>
                  <a:srgbClr val="ffffff"/>
                </a:solidFill>
                <a:latin typeface="Calibri Light"/>
              </a:rPr>
              <a:t>Code Reviews 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667440" y="4206960"/>
            <a:ext cx="9227520" cy="164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alibri Light"/>
              </a:rPr>
              <a:t>Finding Bugs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Integration Testing</a:t>
            </a:r>
            <a:endParaRPr/>
          </a:p>
        </p:txBody>
      </p:sp>
      <p:pic>
        <p:nvPicPr>
          <p:cNvPr id="180" name="Content Placeholder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52400" y="2157840"/>
            <a:ext cx="4670640" cy="436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8261280" y="542160"/>
            <a:ext cx="3382920" cy="191988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</a:rPr>
              <a:t>JUnit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762120" y="762120"/>
            <a:ext cx="6095520" cy="45716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Getting Set up</a:t>
            </a:r>
            <a:endParaRPr/>
          </a:p>
        </p:txBody>
      </p:sp>
      <p:sp>
        <p:nvSpPr>
          <p:cNvPr id="183" name="TextShape 3"/>
          <p:cNvSpPr txBox="1"/>
          <p:nvPr/>
        </p:nvSpPr>
        <p:spPr>
          <a:xfrm>
            <a:off x="8276040" y="2511720"/>
            <a:ext cx="3398040" cy="3126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>
                <a:solidFill>
                  <a:srgbClr val="262626"/>
                </a:solidFill>
                <a:latin typeface="Calibri Light"/>
              </a:rPr>
              <a:t>Testing Library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Importing a project</a:t>
            </a:r>
            <a:endParaRPr/>
          </a:p>
        </p:txBody>
      </p:sp>
      <p:sp>
        <p:nvSpPr>
          <p:cNvPr id="185" name="TextShape 2"/>
          <p:cNvSpPr txBox="1"/>
          <p:nvPr/>
        </p:nvSpPr>
        <p:spPr>
          <a:xfrm>
            <a:off x="676800" y="2011680"/>
            <a:ext cx="5079240" cy="3765960"/>
          </a:xfrm>
          <a:prstGeom prst="rect">
            <a:avLst/>
          </a:prstGeom>
        </p:spPr>
        <p:txBody>
          <a:bodyPr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File -&gt; Import -&gt; Existing project into Workspace -&gt; Browse for project</a:t>
            </a:r>
            <a:endParaRPr/>
          </a:p>
        </p:txBody>
      </p:sp>
      <p:pic>
        <p:nvPicPr>
          <p:cNvPr id="186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320" y="1188720"/>
            <a:ext cx="5019480" cy="524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Setting up a Test</a:t>
            </a:r>
            <a:endParaRPr/>
          </a:p>
        </p:txBody>
      </p:sp>
      <p:sp>
        <p:nvSpPr>
          <p:cNvPr id="188" name="TextShape 2"/>
          <p:cNvSpPr txBox="1"/>
          <p:nvPr/>
        </p:nvSpPr>
        <p:spPr>
          <a:xfrm>
            <a:off x="676800" y="2011680"/>
            <a:ext cx="4074840" cy="3765960"/>
          </a:xfrm>
          <a:prstGeom prst="rect">
            <a:avLst/>
          </a:prstGeom>
        </p:spPr>
        <p:txBody>
          <a:bodyPr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File -&gt; new-&gt; Junit Test case </a:t>
            </a:r>
            <a:endParaRPr/>
          </a:p>
        </p:txBody>
      </p:sp>
      <p:pic>
        <p:nvPicPr>
          <p:cNvPr id="189" name="Picture 3" descr=""/>
          <p:cNvPicPr/>
          <p:nvPr/>
        </p:nvPicPr>
        <p:blipFill>
          <a:blip r:embed="rId1"/>
          <a:srcRect l="0" t="0" r="-1495949" b="784895"/>
          <a:stretch>
            <a:fillRect/>
          </a:stretch>
        </p:blipFill>
        <p:spPr>
          <a:xfrm>
            <a:off x="6400800" y="981360"/>
            <a:ext cx="4906440" cy="514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Junit Structure</a:t>
            </a:r>
            <a:endParaRPr/>
          </a:p>
        </p:txBody>
      </p:sp>
      <p:pic>
        <p:nvPicPr>
          <p:cNvPr id="191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7360" y="1807920"/>
            <a:ext cx="7552080" cy="482472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7496640" y="1782360"/>
            <a:ext cx="31269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Import Classes under test</a:t>
            </a:r>
            <a:endParaRPr/>
          </a:p>
        </p:txBody>
      </p:sp>
      <p:sp>
        <p:nvSpPr>
          <p:cNvPr id="193" name="CustomShape 3"/>
          <p:cNvSpPr/>
          <p:nvPr/>
        </p:nvSpPr>
        <p:spPr>
          <a:xfrm>
            <a:off x="7534080" y="2620440"/>
            <a:ext cx="32551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Declare Objects under Test</a:t>
            </a:r>
            <a:endParaRPr/>
          </a:p>
        </p:txBody>
      </p:sp>
      <p:sp>
        <p:nvSpPr>
          <p:cNvPr id="194" name="CustomShape 4"/>
          <p:cNvSpPr/>
          <p:nvPr/>
        </p:nvSpPr>
        <p:spPr>
          <a:xfrm>
            <a:off x="7381080" y="3403800"/>
            <a:ext cx="47059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Flag to execute this method before test</a:t>
            </a:r>
            <a:endParaRPr/>
          </a:p>
        </p:txBody>
      </p:sp>
      <p:sp>
        <p:nvSpPr>
          <p:cNvPr id="195" name="CustomShape 5"/>
          <p:cNvSpPr/>
          <p:nvPr/>
        </p:nvSpPr>
        <p:spPr>
          <a:xfrm>
            <a:off x="7332840" y="4510080"/>
            <a:ext cx="49741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Flag to indicate this method is a test case</a:t>
            </a:r>
            <a:endParaRPr/>
          </a:p>
        </p:txBody>
      </p:sp>
      <p:sp>
        <p:nvSpPr>
          <p:cNvPr id="196" name="CustomShape 6"/>
          <p:cNvSpPr/>
          <p:nvPr/>
        </p:nvSpPr>
        <p:spPr>
          <a:xfrm>
            <a:off x="7374960" y="6125760"/>
            <a:ext cx="47073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</a:rPr>
              <a:t>Assertion decides if test will pass or fail</a:t>
            </a:r>
            <a:endParaRPr/>
          </a:p>
        </p:txBody>
      </p:sp>
      <p:sp>
        <p:nvSpPr>
          <p:cNvPr id="197" name="CustomShape 7"/>
          <p:cNvSpPr/>
          <p:nvPr/>
        </p:nvSpPr>
        <p:spPr>
          <a:xfrm flipH="1" flipV="1">
            <a:off x="3027240" y="1883160"/>
            <a:ext cx="4757400" cy="8352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  <p:sp>
        <p:nvSpPr>
          <p:cNvPr id="198" name="CustomShape 8"/>
          <p:cNvSpPr/>
          <p:nvPr/>
        </p:nvSpPr>
        <p:spPr>
          <a:xfrm flipH="1">
            <a:off x="6043680" y="2805120"/>
            <a:ext cx="1741680" cy="36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  <p:sp>
        <p:nvSpPr>
          <p:cNvPr id="199" name="CustomShape 9"/>
          <p:cNvSpPr/>
          <p:nvPr/>
        </p:nvSpPr>
        <p:spPr>
          <a:xfrm flipH="1">
            <a:off x="2412720" y="3588480"/>
            <a:ext cx="5414040" cy="36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  <p:sp>
        <p:nvSpPr>
          <p:cNvPr id="200" name="CustomShape 10"/>
          <p:cNvSpPr/>
          <p:nvPr/>
        </p:nvSpPr>
        <p:spPr>
          <a:xfrm flipH="1">
            <a:off x="2263680" y="4694760"/>
            <a:ext cx="5564160" cy="36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  <p:sp>
        <p:nvSpPr>
          <p:cNvPr id="201" name="CustomShape 11"/>
          <p:cNvSpPr/>
          <p:nvPr/>
        </p:nvSpPr>
        <p:spPr>
          <a:xfrm flipH="1" flipV="1">
            <a:off x="2638440" y="5800320"/>
            <a:ext cx="5147280" cy="508680"/>
          </a:xfrm>
          <a:prstGeom prst="straightConnector1">
            <a:avLst/>
          </a:prstGeom>
          <a:noFill/>
          <a:ln w="9360">
            <a:solidFill>
              <a:srgbClr val="50b4c8"/>
            </a:solidFill>
            <a:round/>
            <a:tailEnd len="med" type="triangle" w="med"/>
          </a:ln>
        </p:spPr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Running Tests</a:t>
            </a:r>
            <a:endParaRPr/>
          </a:p>
        </p:txBody>
      </p:sp>
      <p:sp>
        <p:nvSpPr>
          <p:cNvPr id="203" name="TextShape 2"/>
          <p:cNvSpPr txBox="1"/>
          <p:nvPr/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Right Click on Test class -&gt; Run as -&gt; JunitTest</a:t>
            </a:r>
            <a:endParaRPr/>
          </a:p>
        </p:txBody>
      </p:sp>
      <p:pic>
        <p:nvPicPr>
          <p:cNvPr id="20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138160" y="1005840"/>
            <a:ext cx="3619080" cy="48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Junit Annotations</a:t>
            </a:r>
            <a:endParaRPr/>
          </a:p>
        </p:txBody>
      </p:sp>
      <p:pic>
        <p:nvPicPr>
          <p:cNvPr id="206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62720" y="1735920"/>
            <a:ext cx="7555680" cy="512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Junit Assertions</a:t>
            </a:r>
            <a:endParaRPr/>
          </a:p>
        </p:txBody>
      </p:sp>
      <p:pic>
        <p:nvPicPr>
          <p:cNvPr id="20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95040" y="1716840"/>
            <a:ext cx="7837200" cy="514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Concept questions</a:t>
            </a:r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You work for a company that sells a desktop app that millions of customers use. 10% of your customer base complains that the app crashes every Tuesday morning. How do you start your investigation?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Concept questions</a:t>
            </a:r>
            <a:endParaRPr/>
          </a:p>
        </p:txBody>
      </p:sp>
      <p:sp>
        <p:nvSpPr>
          <p:cNvPr id="212" name="TextShape 2"/>
          <p:cNvSpPr txBox="1"/>
          <p:nvPr/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You are writing a java program and notice a bug. You put a print statement in your code to diagnose the bug. The bug disappeared. What could have happened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Testing Principles</a:t>
            </a: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Check compliance with requirements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Check compliance after changes (regression)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Methodology to isolate problems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Reduce costs of maintenance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Alternative Testing Methods</a:t>
            </a:r>
            <a:endParaRPr/>
          </a:p>
        </p:txBody>
      </p:sp>
      <p:pic>
        <p:nvPicPr>
          <p:cNvPr id="21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7360" y="2048400"/>
            <a:ext cx="3238200" cy="1714320"/>
          </a:xfrm>
          <a:prstGeom prst="rect">
            <a:avLst/>
          </a:prstGeom>
          <a:ln>
            <a:noFill/>
          </a:ln>
        </p:spPr>
      </p:pic>
      <p:pic>
        <p:nvPicPr>
          <p:cNvPr id="215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848840" y="1900800"/>
            <a:ext cx="2970720" cy="259920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</p:sp>
      <p:pic>
        <p:nvPicPr>
          <p:cNvPr id="217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50880" y="4242960"/>
            <a:ext cx="2889360" cy="2466000"/>
          </a:xfrm>
          <a:prstGeom prst="rect">
            <a:avLst/>
          </a:prstGeom>
          <a:ln>
            <a:noFill/>
          </a:ln>
        </p:spPr>
      </p:pic>
      <p:pic>
        <p:nvPicPr>
          <p:cNvPr id="218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087400" y="3218400"/>
            <a:ext cx="3675960" cy="288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Alternative Testing Methods</a:t>
            </a:r>
            <a:endParaRPr/>
          </a:p>
        </p:txBody>
      </p:sp>
      <p:sp>
        <p:nvSpPr>
          <p:cNvPr id="220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</p:sp>
      <p:pic>
        <p:nvPicPr>
          <p:cNvPr id="2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8960" y="2059920"/>
            <a:ext cx="8479440" cy="45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Code Reviews</a:t>
            </a:r>
            <a:endParaRPr/>
          </a:p>
        </p:txBody>
      </p:sp>
      <p:sp>
        <p:nvSpPr>
          <p:cNvPr id="223" name="TextShape 2"/>
          <p:cNvSpPr txBox="1"/>
          <p:nvPr/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Manually Reading Code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Using Expertise rather than automation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Code Reviews</a:t>
            </a:r>
            <a:endParaRPr/>
          </a:p>
        </p:txBody>
      </p:sp>
      <p:sp>
        <p:nvSpPr>
          <p:cNvPr id="225" name="TextShape 2"/>
          <p:cNvSpPr txBox="1"/>
          <p:nvPr/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Are there any logical errors?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Is the algorithm correct?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Is it understandable?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Is it properly commented?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Are comments Meaningful?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Are the spacings correct?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Are members private?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Exercise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677160" y="164592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Arial"/>
              </a:rPr>
              <a:t>Fork Project at :</a:t>
            </a:r>
            <a:r>
              <a:rPr lang="en-US" sz="2400">
                <a:solidFill>
                  <a:srgbClr val="262626"/>
                </a:solidFill>
                <a:latin typeface="Arial"/>
              </a:rPr>
              <a:t>https://github.com/shabbir-hussain/SoccerStats</a:t>
            </a:r>
            <a:r>
              <a:rPr lang="en-US" sz="2400">
                <a:solidFill>
                  <a:srgbClr val="262626"/>
                </a:solidFill>
                <a:latin typeface="Arial"/>
              </a:rPr>
              <a:t> </a:t>
            </a:r>
            <a:endParaRPr/>
          </a:p>
        </p:txBody>
      </p:sp>
      <p:pic>
        <p:nvPicPr>
          <p:cNvPr id="2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7600" y="3108960"/>
            <a:ext cx="8384760" cy="35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Exercise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Add a method to display top goalie, and</a:t>
            </a:r>
            <a:r>
              <a:rPr lang="en-US" sz="2400">
                <a:solidFill>
                  <a:srgbClr val="262626"/>
                </a:solidFill>
                <a:latin typeface="Calibri Light"/>
              </a:rPr>
              <a:t> methods to display top scoring matches and top 5 players (print statements are enough)</a:t>
            </a:r>
            <a:endParaRPr/>
          </a:p>
        </p:txBody>
      </p:sp>
      <p:pic>
        <p:nvPicPr>
          <p:cNvPr id="2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7600" y="3108960"/>
            <a:ext cx="8384760" cy="35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Exercise</a:t>
            </a:r>
            <a:endParaRPr/>
          </a:p>
        </p:txBody>
      </p:sp>
      <p:sp>
        <p:nvSpPr>
          <p:cNvPr id="233" name="CustomShape 2"/>
          <p:cNvSpPr/>
          <p:nvPr/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Instantiate 6 matches between 4 teams (make up the numbers) in order to test The 3 display functions</a:t>
            </a:r>
            <a:endParaRPr/>
          </a:p>
        </p:txBody>
      </p:sp>
      <p:pic>
        <p:nvPicPr>
          <p:cNvPr id="23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0" y="3657600"/>
            <a:ext cx="6199920" cy="259020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7960" y="3109320"/>
            <a:ext cx="8384760" cy="35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Good practices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Requirements are clearly testable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Components are easily divisible into individual pieces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Write tests  offline</a:t>
            </a:r>
            <a:endParaRPr/>
          </a:p>
          <a:p>
            <a:r>
              <a:rPr lang="en-US" sz="2400">
                <a:solidFill>
                  <a:srgbClr val="262626"/>
                </a:solidFill>
                <a:latin typeface="Calibri Light"/>
              </a:rPr>
              <a:t>Create tests for ranges of values and boundaries</a:t>
            </a:r>
            <a:endParaRPr/>
          </a:p>
          <a:p>
            <a:r>
              <a:rPr lang="en-US" sz="2400">
                <a:solidFill>
                  <a:srgbClr val="262626"/>
                </a:solidFill>
                <a:latin typeface="Calibri Light"/>
              </a:rPr>
              <a:t>Create tests for types</a:t>
            </a:r>
            <a:endParaRPr/>
          </a:p>
          <a:p>
            <a:r>
              <a:rPr lang="en-US" sz="2400">
                <a:solidFill>
                  <a:srgbClr val="262626"/>
                </a:solidFill>
                <a:latin typeface="Calibri Light"/>
              </a:rPr>
              <a:t>Create tests for multiple states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Think of all the extremes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261280" y="542160"/>
            <a:ext cx="3382920" cy="191988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</a:rPr>
              <a:t>Types of Test</a:t>
            </a:r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762120" y="762120"/>
            <a:ext cx="6095520" cy="45716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Functional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Behavioral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Performance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Integration</a:t>
            </a:r>
            <a:endParaRPr/>
          </a:p>
          <a:p>
            <a:pPr>
              <a:lnSpc>
                <a:spcPct val="100000"/>
              </a:lnSpc>
              <a:buFont typeface="Arial"/>
              <a:buChar char=" "/>
            </a:pPr>
            <a:r>
              <a:rPr lang="en-US" sz="3200">
                <a:solidFill>
                  <a:srgbClr val="262626"/>
                </a:solidFill>
                <a:latin typeface="Calibri Light"/>
              </a:rPr>
              <a:t>System</a:t>
            </a:r>
            <a:endParaRPr/>
          </a:p>
        </p:txBody>
      </p:sp>
      <p:sp>
        <p:nvSpPr>
          <p:cNvPr id="166" name="TextShape 3"/>
          <p:cNvSpPr txBox="1"/>
          <p:nvPr/>
        </p:nvSpPr>
        <p:spPr>
          <a:xfrm>
            <a:off x="8276040" y="2511720"/>
            <a:ext cx="3398040" cy="3126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>
                <a:solidFill>
                  <a:srgbClr val="262626"/>
                </a:solidFill>
                <a:latin typeface="Calibri Light"/>
              </a:rPr>
              <a:t>What types of tests we could write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Functional Test</a:t>
            </a:r>
            <a:endParaRPr/>
          </a:p>
        </p:txBody>
      </p:sp>
      <p:pic>
        <p:nvPicPr>
          <p:cNvPr id="168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40880" y="2450880"/>
            <a:ext cx="6262560" cy="311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Triangle Example</a:t>
            </a:r>
            <a:endParaRPr/>
          </a:p>
        </p:txBody>
      </p:sp>
      <p:sp>
        <p:nvSpPr>
          <p:cNvPr id="170" name="TextShape 2"/>
          <p:cNvSpPr txBox="1"/>
          <p:nvPr/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 programmer wrote the following function for a math library. Come up with some test cases for the function defined below. Hint: there can be up to 21</a:t>
            </a:r>
            <a:endParaRPr/>
          </a:p>
          <a:p>
            <a:pPr>
              <a:lnSpc>
                <a:spcPct val="85000"/>
              </a:lnSpc>
            </a:pPr>
            <a:endParaRPr/>
          </a:p>
          <a:p>
            <a:pPr>
              <a:lnSpc>
                <a:spcPct val="85000"/>
              </a:lnSpc>
            </a:pPr>
            <a:endParaRPr/>
          </a:p>
        </p:txBody>
      </p:sp>
      <p:pic>
        <p:nvPicPr>
          <p:cNvPr id="171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8320" y="3592440"/>
            <a:ext cx="10190160" cy="3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Triangle Example</a:t>
            </a:r>
            <a:endParaRPr/>
          </a:p>
        </p:txBody>
      </p:sp>
      <p:sp>
        <p:nvSpPr>
          <p:cNvPr id="173" name="TextShape 2"/>
          <p:cNvSpPr txBox="1"/>
          <p:nvPr/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 programmer wrote the following function for a math library. Come up with some test cases for the function defined below. Hint: there can be up to 21</a:t>
            </a:r>
            <a:endParaRPr/>
          </a:p>
          <a:p>
            <a:pPr>
              <a:lnSpc>
                <a:spcPct val="85000"/>
              </a:lnSpc>
            </a:pPr>
            <a:endParaRPr/>
          </a:p>
          <a:p>
            <a:pPr>
              <a:lnSpc>
                <a:spcPct val="85000"/>
              </a:lnSpc>
            </a:pPr>
            <a:endParaRPr/>
          </a:p>
        </p:txBody>
      </p:sp>
      <p:pic>
        <p:nvPicPr>
          <p:cNvPr id="17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8320" y="3592440"/>
            <a:ext cx="10190160" cy="3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Behavioral Test (state)</a:t>
            </a:r>
            <a:endParaRPr/>
          </a:p>
        </p:txBody>
      </p:sp>
      <p:pic>
        <p:nvPicPr>
          <p:cNvPr id="176" name="Content Placeholder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8240" y="2578680"/>
            <a:ext cx="5657760" cy="250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Performance Testing</a:t>
            </a:r>
            <a:endParaRPr/>
          </a:p>
        </p:txBody>
      </p:sp>
      <p:pic>
        <p:nvPicPr>
          <p:cNvPr id="178" name="Content Placeholder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11880" y="2865240"/>
            <a:ext cx="9155880" cy="131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